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5" r:id="rId3"/>
    <p:sldId id="306" r:id="rId4"/>
    <p:sldId id="308" r:id="rId5"/>
    <p:sldId id="307" r:id="rId6"/>
    <p:sldId id="257" r:id="rId7"/>
    <p:sldId id="309" r:id="rId8"/>
    <p:sldId id="260" r:id="rId9"/>
    <p:sldId id="261" r:id="rId10"/>
    <p:sldId id="262" r:id="rId11"/>
    <p:sldId id="264" r:id="rId12"/>
    <p:sldId id="263" r:id="rId13"/>
    <p:sldId id="265" r:id="rId14"/>
    <p:sldId id="267" r:id="rId15"/>
    <p:sldId id="266" r:id="rId16"/>
    <p:sldId id="268" r:id="rId17"/>
    <p:sldId id="271" r:id="rId18"/>
    <p:sldId id="284" r:id="rId19"/>
    <p:sldId id="282" r:id="rId20"/>
    <p:sldId id="278" r:id="rId21"/>
    <p:sldId id="277" r:id="rId22"/>
    <p:sldId id="289" r:id="rId23"/>
    <p:sldId id="312" r:id="rId24"/>
    <p:sldId id="313" r:id="rId25"/>
    <p:sldId id="310" r:id="rId26"/>
    <p:sldId id="3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1BFB4-DCC7-4F63-B910-85B6114FC535}" v="137" dt="2020-03-18T01:26:18.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F628-0BD5-480A-9C34-E337227A2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3B5EB-9817-41D5-9D65-8C0ECE954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198C4-1A6B-4CCB-9B3A-703A7C7FE1B1}"/>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F5CD68DF-E280-4CD8-9B02-5CE4639AF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98194-D3DE-421A-939B-4168D43FA641}"/>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9636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E65E-C78F-422B-BF0D-19AFB78B6F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432373-5E14-4CC0-84CB-D82EB40E97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11B68-0C3B-4F62-9DF0-23C69F40E148}"/>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10344300-D432-4ED9-96D7-0493BDD8F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64B76-52C3-4989-8F15-D5B1B63BBFAF}"/>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365251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81D81-1084-450F-B758-1116CE1F8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910DE-6F51-4493-A101-3EC27ABA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052AE-EAE8-4B3B-9183-08F13609D8C3}"/>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12B17490-957D-46DF-9A94-A6F5F8E40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B87BC-DD6C-413B-963F-BE4877D98533}"/>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35603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23A9-A8C2-47C5-913A-5B8488A1F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CB007-A8AA-48E0-B483-B6D3FA298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F90A-B287-4738-AB82-86D07B4CAEDD}"/>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DDE59B5E-F2E5-4C1B-B247-247C33CBC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DCC66-C346-472D-BF52-FCF9C6C6117E}"/>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239629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C5E8-4D3B-42A4-BEF0-6A153296D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7835CB-DF17-4B9E-A5FF-009E1C8E8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EACB1-738A-4410-B7B9-A2BA534EFE0D}"/>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E3C0066A-A383-4E05-97A5-0093C83CB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683C1-6A09-46DE-8C84-3E5D13CB2DDE}"/>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84188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1FE5-BF3C-4F38-83BD-484E8F39B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5B297-6835-4692-AAAD-0D6D085D6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EDB67C-808A-4AF7-8007-057552713B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85A58-45F1-4702-AED7-C291F739D9C8}"/>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6" name="Footer Placeholder 5">
            <a:extLst>
              <a:ext uri="{FF2B5EF4-FFF2-40B4-BE49-F238E27FC236}">
                <a16:creationId xmlns:a16="http://schemas.microsoft.com/office/drawing/2014/main" id="{54FEB440-4BE4-42AD-845E-BF9976A31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38C4A-2C35-4ACB-913C-11E64B7AF503}"/>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981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6472-3078-476A-B99A-88CFC76FBE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48D17-79DD-471F-9641-48E4297A6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06FF4-AC8E-441D-8C4A-C73A3FE1B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3563DD-16BC-4242-8666-28CBF3C44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02FE8-DF89-4309-9D92-51E001F8EE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0A939-0DA6-4724-9C37-89D679C1C06B}"/>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8" name="Footer Placeholder 7">
            <a:extLst>
              <a:ext uri="{FF2B5EF4-FFF2-40B4-BE49-F238E27FC236}">
                <a16:creationId xmlns:a16="http://schemas.microsoft.com/office/drawing/2014/main" id="{E9E32E2F-A923-422E-8958-CC6807849A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9F8831-0B2A-49DB-AE18-18C3091CA459}"/>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41396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0127-570A-464E-8A7A-1EC49EDCD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7DFE28-21B0-4F57-A8E0-D00DA787AD35}"/>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4" name="Footer Placeholder 3">
            <a:extLst>
              <a:ext uri="{FF2B5EF4-FFF2-40B4-BE49-F238E27FC236}">
                <a16:creationId xmlns:a16="http://schemas.microsoft.com/office/drawing/2014/main" id="{D57A19FB-EDAF-4EDC-A211-EB78D814BF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D17C8-9FCD-49A4-9466-6823ACEB6DB4}"/>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76915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6A982-429D-4B3C-90B7-5F890B7EF643}"/>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3" name="Footer Placeholder 2">
            <a:extLst>
              <a:ext uri="{FF2B5EF4-FFF2-40B4-BE49-F238E27FC236}">
                <a16:creationId xmlns:a16="http://schemas.microsoft.com/office/drawing/2014/main" id="{81412021-3991-4147-90C8-EFA9A124E2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C4DEAC-5B36-4C64-83CF-BBB743D29735}"/>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32219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CB6D-3E29-4797-AEE0-EA9CC1E61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4899C2-F07D-4A85-B6FC-F01AB5D8A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D11F11-0B61-43AE-8319-462D9F796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719F5-190E-42B7-BC68-F195537D3861}"/>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6" name="Footer Placeholder 5">
            <a:extLst>
              <a:ext uri="{FF2B5EF4-FFF2-40B4-BE49-F238E27FC236}">
                <a16:creationId xmlns:a16="http://schemas.microsoft.com/office/drawing/2014/main" id="{79F1C95F-0F25-4047-B0E7-349591265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4C1C7-7037-402F-8B32-AEC909BF0131}"/>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267342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9150-89DF-4466-AEA0-DCA7564F0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0F716-8934-4B44-A7EF-DC1474FB7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6D912-FA4A-4931-B445-7D59FB8C4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9E17C-CF24-493C-B1D1-1F7B75505C40}"/>
              </a:ext>
            </a:extLst>
          </p:cNvPr>
          <p:cNvSpPr>
            <a:spLocks noGrp="1"/>
          </p:cNvSpPr>
          <p:nvPr>
            <p:ph type="dt" sz="half" idx="10"/>
          </p:nvPr>
        </p:nvSpPr>
        <p:spPr/>
        <p:txBody>
          <a:bodyPr/>
          <a:lstStyle/>
          <a:p>
            <a:fld id="{75732AE4-FFF9-41C9-8E50-691061E2F754}" type="datetimeFigureOut">
              <a:rPr lang="en-US" smtClean="0"/>
              <a:t>3/18/2020</a:t>
            </a:fld>
            <a:endParaRPr lang="en-US"/>
          </a:p>
        </p:txBody>
      </p:sp>
      <p:sp>
        <p:nvSpPr>
          <p:cNvPr id="6" name="Footer Placeholder 5">
            <a:extLst>
              <a:ext uri="{FF2B5EF4-FFF2-40B4-BE49-F238E27FC236}">
                <a16:creationId xmlns:a16="http://schemas.microsoft.com/office/drawing/2014/main" id="{09839351-833A-432A-8523-A927CDFF8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B5BE-0BB1-4761-9240-B1B403D46715}"/>
              </a:ext>
            </a:extLst>
          </p:cNvPr>
          <p:cNvSpPr>
            <a:spLocks noGrp="1"/>
          </p:cNvSpPr>
          <p:nvPr>
            <p:ph type="sldNum" sz="quarter" idx="12"/>
          </p:nvPr>
        </p:nvSpPr>
        <p:spPr/>
        <p:txBody>
          <a:bodyPr/>
          <a:lstStyle/>
          <a:p>
            <a:fld id="{B704B214-2F7A-4EDD-A769-0CCCFAB5F5F6}" type="slidenum">
              <a:rPr lang="en-US" smtClean="0"/>
              <a:t>‹#›</a:t>
            </a:fld>
            <a:endParaRPr lang="en-US"/>
          </a:p>
        </p:txBody>
      </p:sp>
    </p:spTree>
    <p:extLst>
      <p:ext uri="{BB962C8B-B14F-4D97-AF65-F5344CB8AC3E}">
        <p14:creationId xmlns:p14="http://schemas.microsoft.com/office/powerpoint/2010/main" val="161709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D11F4-F170-4028-989A-5033E0449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2A14DF-E4C7-49D9-A990-C341E652D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A58E5-03D9-4611-870D-F5D996ABC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32AE4-FFF9-41C9-8E50-691061E2F754}" type="datetimeFigureOut">
              <a:rPr lang="en-US" smtClean="0"/>
              <a:t>3/18/2020</a:t>
            </a:fld>
            <a:endParaRPr lang="en-US"/>
          </a:p>
        </p:txBody>
      </p:sp>
      <p:sp>
        <p:nvSpPr>
          <p:cNvPr id="5" name="Footer Placeholder 4">
            <a:extLst>
              <a:ext uri="{FF2B5EF4-FFF2-40B4-BE49-F238E27FC236}">
                <a16:creationId xmlns:a16="http://schemas.microsoft.com/office/drawing/2014/main" id="{3B2BF593-2BAA-4AEA-A140-8E1B4866F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77201-4960-434E-A75C-723B55529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4B214-2F7A-4EDD-A769-0CCCFAB5F5F6}" type="slidenum">
              <a:rPr lang="en-US" smtClean="0"/>
              <a:t>‹#›</a:t>
            </a:fld>
            <a:endParaRPr lang="en-US"/>
          </a:p>
        </p:txBody>
      </p:sp>
    </p:spTree>
    <p:extLst>
      <p:ext uri="{BB962C8B-B14F-4D97-AF65-F5344CB8AC3E}">
        <p14:creationId xmlns:p14="http://schemas.microsoft.com/office/powerpoint/2010/main" val="335220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uilding, food, brick, cat&#10;&#10;Description automatically generated">
            <a:extLst>
              <a:ext uri="{FF2B5EF4-FFF2-40B4-BE49-F238E27FC236}">
                <a16:creationId xmlns:a16="http://schemas.microsoft.com/office/drawing/2014/main" id="{0AEBFE05-4958-439D-AF14-DD08CCDF8DA6}"/>
              </a:ext>
            </a:extLst>
          </p:cNvPr>
          <p:cNvPicPr>
            <a:picLocks noChangeAspect="1"/>
          </p:cNvPicPr>
          <p:nvPr/>
        </p:nvPicPr>
        <p:blipFill rotWithShape="1">
          <a:blip r:embed="rId2">
            <a:extLst>
              <a:ext uri="{28A0092B-C50C-407E-A947-70E740481C1C}">
                <a14:useLocalDpi xmlns:a14="http://schemas.microsoft.com/office/drawing/2010/main" val="0"/>
              </a:ext>
            </a:extLst>
          </a:blip>
          <a:srcRect t="16357"/>
          <a:stretch/>
        </p:blipFill>
        <p:spPr>
          <a:xfrm>
            <a:off x="20" y="-1"/>
            <a:ext cx="12191980" cy="6858000"/>
          </a:xfrm>
          <a:prstGeom prst="rect">
            <a:avLst/>
          </a:prstGeom>
        </p:spPr>
      </p:pic>
      <p:sp>
        <p:nvSpPr>
          <p:cNvPr id="8" name="Freeform: Shape 7">
            <a:extLst>
              <a:ext uri="{FF2B5EF4-FFF2-40B4-BE49-F238E27FC236}">
                <a16:creationId xmlns:a16="http://schemas.microsoft.com/office/drawing/2014/main" id="{B1193618-4E25-4CA2-A90E-01462093F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61374" y="1828154"/>
            <a:ext cx="2330626" cy="5029846"/>
          </a:xfrm>
          <a:custGeom>
            <a:avLst/>
            <a:gdLst>
              <a:gd name="connsiteX0" fmla="*/ 0 w 2330626"/>
              <a:gd name="connsiteY0" fmla="*/ 0 h 5029846"/>
              <a:gd name="connsiteX1" fmla="*/ 0 w 2330626"/>
              <a:gd name="connsiteY1" fmla="*/ 5029846 h 5029846"/>
              <a:gd name="connsiteX2" fmla="*/ 2330626 w 2330626"/>
              <a:gd name="connsiteY2" fmla="*/ 5029846 h 5029846"/>
            </a:gdLst>
            <a:ahLst/>
            <a:cxnLst>
              <a:cxn ang="0">
                <a:pos x="connsiteX0" y="connsiteY0"/>
              </a:cxn>
              <a:cxn ang="0">
                <a:pos x="connsiteX1" y="connsiteY1"/>
              </a:cxn>
              <a:cxn ang="0">
                <a:pos x="connsiteX2" y="connsiteY2"/>
              </a:cxn>
            </a:cxnLst>
            <a:rect l="l" t="t" r="r" b="b"/>
            <a:pathLst>
              <a:path w="2330626" h="5029846">
                <a:moveTo>
                  <a:pt x="0" y="0"/>
                </a:moveTo>
                <a:lnTo>
                  <a:pt x="0" y="5029846"/>
                </a:lnTo>
                <a:lnTo>
                  <a:pt x="2330626" y="502984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69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F91FD-00F9-443F-8471-5DF57CB46EA8}"/>
              </a:ext>
            </a:extLst>
          </p:cNvPr>
          <p:cNvSpPr>
            <a:spLocks noGrp="1"/>
          </p:cNvSpPr>
          <p:nvPr>
            <p:ph idx="1"/>
          </p:nvPr>
        </p:nvSpPr>
        <p:spPr>
          <a:xfrm>
            <a:off x="838200" y="662609"/>
            <a:ext cx="10515600" cy="5514354"/>
          </a:xfrm>
        </p:spPr>
        <p:txBody>
          <a:bodyPr>
            <a:normAutofit/>
          </a:bodyPr>
          <a:lstStyle/>
          <a:p>
            <a:pPr marL="0" indent="0" algn="ctr">
              <a:buNone/>
            </a:pPr>
            <a:r>
              <a:rPr lang="en-US" sz="60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Therefore, having put away falsehood, let each one of you speak the truth with his neighbor, for we are members one of another.</a:t>
            </a:r>
          </a:p>
          <a:p>
            <a:pPr marL="0" indent="0" algn="ctr">
              <a:buNone/>
            </a:pPr>
            <a:r>
              <a:rPr lang="en-US" sz="54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Ephesians 4:25</a:t>
            </a:r>
          </a:p>
        </p:txBody>
      </p:sp>
    </p:spTree>
    <p:extLst>
      <p:ext uri="{BB962C8B-B14F-4D97-AF65-F5344CB8AC3E}">
        <p14:creationId xmlns:p14="http://schemas.microsoft.com/office/powerpoint/2010/main" val="381705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A6A8-303D-46DA-904D-236A79DBF264}"/>
              </a:ext>
            </a:extLst>
          </p:cNvPr>
          <p:cNvSpPr>
            <a:spLocks noGrp="1"/>
          </p:cNvSpPr>
          <p:nvPr>
            <p:ph type="title"/>
          </p:nvPr>
        </p:nvSpPr>
        <p:spPr>
          <a:xfrm>
            <a:off x="212036" y="4987059"/>
            <a:ext cx="11635408" cy="1639027"/>
          </a:xfrm>
          <a:noFill/>
        </p:spPr>
        <p:txBody>
          <a:bodyPr vert="horz" lIns="91440" tIns="45720" rIns="91440" bIns="45720" rtlCol="0" anchor="ctr">
            <a:noAutofit/>
          </a:bodyPr>
          <a:lstStyle/>
          <a:p>
            <a:pPr algn="ctr"/>
            <a:r>
              <a:rPr lang="en-US" sz="52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Bible Presents Two Ways To Maintain Unity</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FB23238F-2158-43D2-90D3-C40DA1A33333}"/>
              </a:ext>
            </a:extLst>
          </p:cNvPr>
          <p:cNvPicPr>
            <a:picLocks noChangeAspect="1"/>
          </p:cNvPicPr>
          <p:nvPr/>
        </p:nvPicPr>
        <p:blipFill rotWithShape="1">
          <a:blip r:embed="rId2">
            <a:extLst>
              <a:ext uri="{28A0092B-C50C-407E-A947-70E740481C1C}">
                <a14:useLocalDpi xmlns:a14="http://schemas.microsoft.com/office/drawing/2010/main" val="0"/>
              </a:ext>
            </a:extLst>
          </a:blip>
          <a:srcRect t="5497" r="1" b="14021"/>
          <a:stretch/>
        </p:blipFill>
        <p:spPr>
          <a:xfrm>
            <a:off x="2170029" y="804671"/>
            <a:ext cx="7888371" cy="3556313"/>
          </a:xfrm>
          <a:prstGeom prst="rect">
            <a:avLst/>
          </a:prstGeom>
          <a:effectLst/>
        </p:spPr>
      </p:pic>
    </p:spTree>
    <p:extLst>
      <p:ext uri="{BB962C8B-B14F-4D97-AF65-F5344CB8AC3E}">
        <p14:creationId xmlns:p14="http://schemas.microsoft.com/office/powerpoint/2010/main" val="300326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7856-3142-4718-87A2-EDEF2F55574E}"/>
              </a:ext>
            </a:extLst>
          </p:cNvPr>
          <p:cNvSpPr>
            <a:spLocks noGrp="1"/>
          </p:cNvSpPr>
          <p:nvPr>
            <p:ph type="title"/>
          </p:nvPr>
        </p:nvSpPr>
        <p:spPr/>
        <p:txBody>
          <a:bodyPr>
            <a:normAutofit/>
          </a:bodyPr>
          <a:lstStyle/>
          <a:p>
            <a:pPr algn="ctr"/>
            <a:r>
              <a:rPr lang="en-US" sz="60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LOVING ONE ANOTHER</a:t>
            </a:r>
          </a:p>
        </p:txBody>
      </p:sp>
      <p:sp>
        <p:nvSpPr>
          <p:cNvPr id="3" name="Content Placeholder 2">
            <a:extLst>
              <a:ext uri="{FF2B5EF4-FFF2-40B4-BE49-F238E27FC236}">
                <a16:creationId xmlns:a16="http://schemas.microsoft.com/office/drawing/2014/main" id="{40AF1AFD-4C14-42AA-A38E-F5F38AD67E08}"/>
              </a:ext>
            </a:extLst>
          </p:cNvPr>
          <p:cNvSpPr>
            <a:spLocks noGrp="1"/>
          </p:cNvSpPr>
          <p:nvPr>
            <p:ph idx="1"/>
          </p:nvPr>
        </p:nvSpPr>
        <p:spPr>
          <a:xfrm>
            <a:off x="318052" y="1404730"/>
            <a:ext cx="11489635" cy="5088145"/>
          </a:xfrm>
        </p:spPr>
        <p:txBody>
          <a:bodyPr>
            <a:normAutofit/>
          </a:bodyPr>
          <a:lstStyle/>
          <a:p>
            <a:pPr marL="0" indent="0" algn="ctr">
              <a:buNone/>
            </a:pPr>
            <a:r>
              <a:rPr lang="en-US" sz="54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 new commandment I give to you, that you love one another: just as I have loved you, you also are to love one another. By this shall all men know that you are my disciples if you have love one for another.</a:t>
            </a:r>
          </a:p>
          <a:p>
            <a:pPr marL="0" indent="0" algn="ctr">
              <a:buNone/>
            </a:pPr>
            <a:r>
              <a:rPr lang="en-US" sz="44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John 13:34-35</a:t>
            </a:r>
          </a:p>
        </p:txBody>
      </p:sp>
    </p:spTree>
    <p:extLst>
      <p:ext uri="{BB962C8B-B14F-4D97-AF65-F5344CB8AC3E}">
        <p14:creationId xmlns:p14="http://schemas.microsoft.com/office/powerpoint/2010/main" val="75298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E8E5-BE4D-49DD-82FF-46C8F5FDC81B}"/>
              </a:ext>
            </a:extLst>
          </p:cNvPr>
          <p:cNvSpPr>
            <a:spLocks noGrp="1"/>
          </p:cNvSpPr>
          <p:nvPr>
            <p:ph type="title"/>
          </p:nvPr>
        </p:nvSpPr>
        <p:spPr>
          <a:xfrm>
            <a:off x="503583" y="365125"/>
            <a:ext cx="11343860" cy="1325563"/>
          </a:xfrm>
        </p:spPr>
        <p:txBody>
          <a:bodyPr>
            <a:normAutofit fontScale="90000"/>
          </a:bodyPr>
          <a:lstStyle/>
          <a:p>
            <a:pPr algn="ctr"/>
            <a:r>
              <a:rPr lang="en-US" sz="48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LIVING IN PEACE WITH ONE ANOTHER</a:t>
            </a:r>
          </a:p>
        </p:txBody>
      </p:sp>
      <p:sp>
        <p:nvSpPr>
          <p:cNvPr id="3" name="Content Placeholder 2">
            <a:extLst>
              <a:ext uri="{FF2B5EF4-FFF2-40B4-BE49-F238E27FC236}">
                <a16:creationId xmlns:a16="http://schemas.microsoft.com/office/drawing/2014/main" id="{09F151E8-ACF7-49D0-8A49-A90353A52CB9}"/>
              </a:ext>
            </a:extLst>
          </p:cNvPr>
          <p:cNvSpPr>
            <a:spLocks noGrp="1"/>
          </p:cNvSpPr>
          <p:nvPr>
            <p:ph idx="1"/>
          </p:nvPr>
        </p:nvSpPr>
        <p:spPr/>
        <p:txBody>
          <a:bodyPr>
            <a:normAutofit/>
          </a:bodyPr>
          <a:lstStyle/>
          <a:p>
            <a:pPr marL="0" indent="0" algn="ctr">
              <a:buNone/>
            </a:pP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Live in harmony with one another… If possible, so far as it depends on you, live peaceably with all. </a:t>
            </a:r>
          </a:p>
          <a:p>
            <a:pPr marL="0" indent="0" algn="ctr">
              <a:buNone/>
            </a:pP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Romans 12:16,18</a:t>
            </a:r>
          </a:p>
        </p:txBody>
      </p:sp>
    </p:spTree>
    <p:extLst>
      <p:ext uri="{BB962C8B-B14F-4D97-AF65-F5344CB8AC3E}">
        <p14:creationId xmlns:p14="http://schemas.microsoft.com/office/powerpoint/2010/main" val="372711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4624-096C-4FEB-9C7F-F36366EE81C1}"/>
              </a:ext>
            </a:extLst>
          </p:cNvPr>
          <p:cNvSpPr>
            <a:spLocks noGrp="1"/>
          </p:cNvSpPr>
          <p:nvPr>
            <p:ph type="title"/>
          </p:nvPr>
        </p:nvSpPr>
        <p:spPr>
          <a:xfrm>
            <a:off x="291548" y="5110423"/>
            <a:ext cx="11767930" cy="1489160"/>
          </a:xfrm>
          <a:noFill/>
        </p:spPr>
        <p:txBody>
          <a:bodyPr vert="horz" lIns="91440" tIns="45720" rIns="91440" bIns="45720" rtlCol="0" anchor="ctr">
            <a:noAutofit/>
          </a:bodyPr>
          <a:lstStyle/>
          <a:p>
            <a:pPr algn="ctr"/>
            <a:r>
              <a:rPr lang="en-US" sz="5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What To Do When We Offend One Another:</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logo&#10;&#10;Description automatically generated">
            <a:extLst>
              <a:ext uri="{FF2B5EF4-FFF2-40B4-BE49-F238E27FC236}">
                <a16:creationId xmlns:a16="http://schemas.microsoft.com/office/drawing/2014/main" id="{E5FA08E0-0771-4DAF-B56C-80F9C7D3DB43}"/>
              </a:ext>
            </a:extLst>
          </p:cNvPr>
          <p:cNvPicPr>
            <a:picLocks noChangeAspect="1"/>
          </p:cNvPicPr>
          <p:nvPr/>
        </p:nvPicPr>
        <p:blipFill rotWithShape="1">
          <a:blip r:embed="rId2">
            <a:extLst>
              <a:ext uri="{28A0092B-C50C-407E-A947-70E740481C1C}">
                <a14:useLocalDpi xmlns:a14="http://schemas.microsoft.com/office/drawing/2010/main" val="0"/>
              </a:ext>
            </a:extLst>
          </a:blip>
          <a:srcRect t="20907" r="1" b="18732"/>
          <a:stretch/>
        </p:blipFill>
        <p:spPr>
          <a:xfrm>
            <a:off x="2170029" y="804672"/>
            <a:ext cx="7851943" cy="3554676"/>
          </a:xfrm>
          <a:prstGeom prst="rect">
            <a:avLst/>
          </a:prstGeom>
          <a:effectLst/>
        </p:spPr>
      </p:pic>
    </p:spTree>
    <p:extLst>
      <p:ext uri="{BB962C8B-B14F-4D97-AF65-F5344CB8AC3E}">
        <p14:creationId xmlns:p14="http://schemas.microsoft.com/office/powerpoint/2010/main" val="183808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8D6B-09BE-4D63-9268-2D3E9D79E363}"/>
              </a:ext>
            </a:extLst>
          </p:cNvPr>
          <p:cNvSpPr>
            <a:spLocks noGrp="1"/>
          </p:cNvSpPr>
          <p:nvPr>
            <p:ph type="title"/>
          </p:nvPr>
        </p:nvSpPr>
        <p:spPr/>
        <p:txBody>
          <a:bodyPr>
            <a:normAutofit/>
          </a:bodyPr>
          <a:lstStyle/>
          <a:p>
            <a:pPr algn="ctr"/>
            <a:r>
              <a:rPr lang="en-US" sz="54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1. Overlook A Fault If You Can</a:t>
            </a:r>
          </a:p>
        </p:txBody>
      </p:sp>
      <p:sp>
        <p:nvSpPr>
          <p:cNvPr id="3" name="Content Placeholder 2">
            <a:extLst>
              <a:ext uri="{FF2B5EF4-FFF2-40B4-BE49-F238E27FC236}">
                <a16:creationId xmlns:a16="http://schemas.microsoft.com/office/drawing/2014/main" id="{00A83C5D-7DB8-4CDA-8518-01167B5D6655}"/>
              </a:ext>
            </a:extLst>
          </p:cNvPr>
          <p:cNvSpPr>
            <a:spLocks noGrp="1"/>
          </p:cNvSpPr>
          <p:nvPr>
            <p:ph idx="1"/>
          </p:nvPr>
        </p:nvSpPr>
        <p:spPr/>
        <p:txBody>
          <a:bodyPr>
            <a:normAutofit/>
          </a:bodyPr>
          <a:lstStyle/>
          <a:p>
            <a:pPr marL="0" indent="0" algn="ctr">
              <a:buNone/>
            </a:pP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Good sense makes one slow to anger, and it is his glory to </a:t>
            </a:r>
            <a:r>
              <a:rPr lang="en-US" sz="6000" b="1" u="sng"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overlook</a:t>
            </a: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an offense. </a:t>
            </a:r>
          </a:p>
          <a:p>
            <a:pPr marL="0" indent="0" algn="ctr">
              <a:buNone/>
            </a:pPr>
            <a:r>
              <a:rPr lang="en-US" sz="60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Proverbs 19:11</a:t>
            </a:r>
          </a:p>
        </p:txBody>
      </p:sp>
    </p:spTree>
    <p:extLst>
      <p:ext uri="{BB962C8B-B14F-4D97-AF65-F5344CB8AC3E}">
        <p14:creationId xmlns:p14="http://schemas.microsoft.com/office/powerpoint/2010/main" val="153644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BF72-634A-4E18-A389-668CEAF41D7A}"/>
              </a:ext>
            </a:extLst>
          </p:cNvPr>
          <p:cNvSpPr>
            <a:spLocks noGrp="1"/>
          </p:cNvSpPr>
          <p:nvPr>
            <p:ph type="title"/>
          </p:nvPr>
        </p:nvSpPr>
        <p:spPr>
          <a:xfrm>
            <a:off x="516835" y="365125"/>
            <a:ext cx="11198087" cy="1325563"/>
          </a:xfrm>
        </p:spPr>
        <p:txBody>
          <a:bodyPr>
            <a:normAutofit/>
          </a:bodyPr>
          <a:lstStyle/>
          <a:p>
            <a:pPr algn="ctr"/>
            <a:r>
              <a:rPr lang="en-US"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2. Go To The Person Who Offended You</a:t>
            </a:r>
            <a:endParaRPr lang="en-US"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BBED03FA-ECDD-4027-9602-0040370FE3DC}"/>
              </a:ext>
            </a:extLst>
          </p:cNvPr>
          <p:cNvSpPr>
            <a:spLocks noGrp="1"/>
          </p:cNvSpPr>
          <p:nvPr>
            <p:ph idx="1"/>
          </p:nvPr>
        </p:nvSpPr>
        <p:spPr>
          <a:xfrm>
            <a:off x="344557" y="1825625"/>
            <a:ext cx="11198087" cy="4351338"/>
          </a:xfrm>
        </p:spPr>
        <p:txBody>
          <a:bodyPr>
            <a:normAutofit/>
          </a:bodyPr>
          <a:lstStyle/>
          <a:p>
            <a:pPr marL="0" indent="0" algn="ctr">
              <a:buNone/>
            </a:pP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your brother sins against </a:t>
            </a:r>
            <a:r>
              <a:rPr lang="en-US" sz="6000" b="1" u="sng"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you, go and tell him his fault,</a:t>
            </a: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between you and him alone. </a:t>
            </a:r>
          </a:p>
          <a:p>
            <a:pPr marL="0" indent="0" algn="ctr">
              <a:buNone/>
            </a:pPr>
            <a:r>
              <a:rPr lang="en-US" sz="60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Matthew 18:17</a:t>
            </a:r>
          </a:p>
        </p:txBody>
      </p:sp>
    </p:spTree>
    <p:extLst>
      <p:ext uri="{BB962C8B-B14F-4D97-AF65-F5344CB8AC3E}">
        <p14:creationId xmlns:p14="http://schemas.microsoft.com/office/powerpoint/2010/main" val="329690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55B7-ACE9-4009-92E1-58F5C2DDE1D2}"/>
              </a:ext>
            </a:extLst>
          </p:cNvPr>
          <p:cNvSpPr>
            <a:spLocks noGrp="1"/>
          </p:cNvSpPr>
          <p:nvPr>
            <p:ph type="title"/>
          </p:nvPr>
        </p:nvSpPr>
        <p:spPr/>
        <p:txBody>
          <a:bodyPr>
            <a:normAutofit/>
          </a:bodyPr>
          <a:lstStyle/>
          <a:p>
            <a:pPr algn="ctr"/>
            <a:r>
              <a:rPr lang="en-US" sz="48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3. Minimize Public Awareness</a:t>
            </a:r>
            <a:endParaRPr lang="en-US" sz="4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C273298B-F7B2-42B8-866F-037109FDB46F}"/>
              </a:ext>
            </a:extLst>
          </p:cNvPr>
          <p:cNvSpPr>
            <a:spLocks noGrp="1"/>
          </p:cNvSpPr>
          <p:nvPr>
            <p:ph idx="1"/>
          </p:nvPr>
        </p:nvSpPr>
        <p:spPr>
          <a:xfrm>
            <a:off x="344557" y="1825625"/>
            <a:ext cx="11343860" cy="4351338"/>
          </a:xfrm>
        </p:spPr>
        <p:txBody>
          <a:bodyPr>
            <a:normAutofit/>
          </a:bodyPr>
          <a:lstStyle/>
          <a:p>
            <a:pPr marL="0" indent="0" algn="ctr">
              <a:buNone/>
            </a:pP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 are to go to the person </a:t>
            </a:r>
            <a:r>
              <a:rPr lang="en-US" sz="4800" b="1" u="sng"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privately</a:t>
            </a:r>
            <a:r>
              <a:rPr lang="en-US" sz="48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first.</a:t>
            </a:r>
          </a:p>
          <a:p>
            <a:pPr marL="0" indent="0" algn="ctr">
              <a:buNone/>
            </a:pP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your brother sins against you, go and tell him his fault, between you and him alone.</a:t>
            </a:r>
          </a:p>
          <a:p>
            <a:pPr marL="0" indent="0" algn="ctr">
              <a:buNone/>
            </a:pPr>
            <a:r>
              <a:rPr lang="en-US" sz="44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Matthew 18:15a</a:t>
            </a:r>
          </a:p>
        </p:txBody>
      </p:sp>
    </p:spTree>
    <p:extLst>
      <p:ext uri="{BB962C8B-B14F-4D97-AF65-F5344CB8AC3E}">
        <p14:creationId xmlns:p14="http://schemas.microsoft.com/office/powerpoint/2010/main" val="140277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DEBD-1932-47B6-AD28-0D09D367BE60}"/>
              </a:ext>
            </a:extLst>
          </p:cNvPr>
          <p:cNvSpPr>
            <a:spLocks noGrp="1"/>
          </p:cNvSpPr>
          <p:nvPr>
            <p:ph type="title"/>
          </p:nvPr>
        </p:nvSpPr>
        <p:spPr>
          <a:xfrm>
            <a:off x="4320209" y="640080"/>
            <a:ext cx="7231710" cy="3945171"/>
          </a:xfrm>
          <a:noFill/>
        </p:spPr>
        <p:txBody>
          <a:bodyPr vert="horz" lIns="91440" tIns="45720" rIns="91440" bIns="45720" rtlCol="0" anchor="b">
            <a:normAutofit/>
          </a:bodyPr>
          <a:lstStyle/>
          <a:p>
            <a:pPr algn="ctr"/>
            <a:r>
              <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Let’s Examine Two Questions:</a:t>
            </a:r>
          </a:p>
        </p:txBody>
      </p:sp>
      <p:pic>
        <p:nvPicPr>
          <p:cNvPr id="5" name="Picture 4" descr="A picture containing drawing&#10;&#10;Description automatically generated">
            <a:extLst>
              <a:ext uri="{FF2B5EF4-FFF2-40B4-BE49-F238E27FC236}">
                <a16:creationId xmlns:a16="http://schemas.microsoft.com/office/drawing/2014/main" id="{37164675-49A0-4D25-8498-EB0FEF35D8E3}"/>
              </a:ext>
            </a:extLst>
          </p:cNvPr>
          <p:cNvPicPr>
            <a:picLocks noChangeAspect="1"/>
          </p:cNvPicPr>
          <p:nvPr/>
        </p:nvPicPr>
        <p:blipFill rotWithShape="1">
          <a:blip r:embed="rId2">
            <a:extLst>
              <a:ext uri="{28A0092B-C50C-407E-A947-70E740481C1C}">
                <a14:useLocalDpi xmlns:a14="http://schemas.microsoft.com/office/drawing/2010/main" val="0"/>
              </a:ext>
            </a:extLst>
          </a:blip>
          <a:srcRect l="9511"/>
          <a:stretch/>
        </p:blipFill>
        <p:spPr>
          <a:xfrm>
            <a:off x="640081" y="1308296"/>
            <a:ext cx="3362076" cy="4241408"/>
          </a:xfrm>
          <a:prstGeom prst="rect">
            <a:avLst/>
          </a:prstGeom>
        </p:spPr>
      </p:pic>
    </p:spTree>
    <p:extLst>
      <p:ext uri="{BB962C8B-B14F-4D97-AF65-F5344CB8AC3E}">
        <p14:creationId xmlns:p14="http://schemas.microsoft.com/office/powerpoint/2010/main" val="101020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B944-ED80-4BB1-93BD-3E24BF9688AA}"/>
              </a:ext>
            </a:extLst>
          </p:cNvPr>
          <p:cNvSpPr>
            <a:spLocks noGrp="1"/>
          </p:cNvSpPr>
          <p:nvPr>
            <p:ph type="title"/>
          </p:nvPr>
        </p:nvSpPr>
        <p:spPr>
          <a:xfrm>
            <a:off x="831850" y="1083212"/>
            <a:ext cx="10515600" cy="3013491"/>
          </a:xfrm>
        </p:spPr>
        <p:txBody>
          <a:bodyPr>
            <a:normAutofit fontScale="90000"/>
          </a:bodyPr>
          <a:lstStyle/>
          <a:p>
            <a:pPr algn="ct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 If Jesus commands us to go to our brother when he offends us, why is it so difficult to do?</a:t>
            </a:r>
          </a:p>
        </p:txBody>
      </p:sp>
      <p:pic>
        <p:nvPicPr>
          <p:cNvPr id="4" name="Picture 3" descr="A picture containing drawing&#10;&#10;Description automatically generated">
            <a:extLst>
              <a:ext uri="{FF2B5EF4-FFF2-40B4-BE49-F238E27FC236}">
                <a16:creationId xmlns:a16="http://schemas.microsoft.com/office/drawing/2014/main" id="{ACCD9F22-0826-40AD-A5F7-DDBAD2C91770}"/>
              </a:ext>
            </a:extLst>
          </p:cNvPr>
          <p:cNvPicPr>
            <a:picLocks noChangeAspect="1"/>
          </p:cNvPicPr>
          <p:nvPr/>
        </p:nvPicPr>
        <p:blipFill rotWithShape="1">
          <a:blip r:embed="rId2">
            <a:extLst>
              <a:ext uri="{28A0092B-C50C-407E-A947-70E740481C1C}">
                <a14:useLocalDpi xmlns:a14="http://schemas.microsoft.com/office/drawing/2010/main" val="0"/>
              </a:ext>
            </a:extLst>
          </a:blip>
          <a:srcRect l="9511"/>
          <a:stretch/>
        </p:blipFill>
        <p:spPr>
          <a:xfrm>
            <a:off x="10232688" y="4392124"/>
            <a:ext cx="1427319" cy="2103120"/>
          </a:xfrm>
          <a:prstGeom prst="rect">
            <a:avLst/>
          </a:prstGeom>
        </p:spPr>
      </p:pic>
    </p:spTree>
    <p:extLst>
      <p:ext uri="{BB962C8B-B14F-4D97-AF65-F5344CB8AC3E}">
        <p14:creationId xmlns:p14="http://schemas.microsoft.com/office/powerpoint/2010/main" val="320107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307E67-D8A4-4AF1-A186-8EF573AFB6B1}"/>
              </a:ext>
            </a:extLst>
          </p:cNvPr>
          <p:cNvSpPr>
            <a:spLocks noGrp="1"/>
          </p:cNvSpPr>
          <p:nvPr>
            <p:ph type="title"/>
          </p:nvPr>
        </p:nvSpPr>
        <p:spPr>
          <a:xfrm>
            <a:off x="548640" y="914400"/>
            <a:ext cx="3924885" cy="2887579"/>
          </a:xfrm>
        </p:spPr>
        <p:txBody>
          <a:bodyPr vert="horz" lIns="91440" tIns="45720" rIns="91440" bIns="45720" rtlCol="0" anchor="b">
            <a:normAutofit/>
          </a:bodyPr>
          <a:lstStyle/>
          <a:p>
            <a:pPr algn="ctr"/>
            <a:r>
              <a:rPr lang="en-US"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Chapter</a:t>
            </a:r>
            <a:br>
              <a:rPr lang="en-US"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kern="1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17:1-5</a:t>
            </a:r>
          </a:p>
        </p:txBody>
      </p:sp>
      <p:sp>
        <p:nvSpPr>
          <p:cNvPr id="3" name="Text Placeholder 2">
            <a:extLst>
              <a:ext uri="{FF2B5EF4-FFF2-40B4-BE49-F238E27FC236}">
                <a16:creationId xmlns:a16="http://schemas.microsoft.com/office/drawing/2014/main" id="{699EF0F1-08F6-4547-BD93-D5A88FB87C60}"/>
              </a:ext>
            </a:extLst>
          </p:cNvPr>
          <p:cNvSpPr>
            <a:spLocks noGrp="1"/>
          </p:cNvSpPr>
          <p:nvPr>
            <p:ph type="body" idx="1"/>
          </p:nvPr>
        </p:nvSpPr>
        <p:spPr>
          <a:xfrm>
            <a:off x="674237" y="4170501"/>
            <a:ext cx="3657600" cy="1525597"/>
          </a:xfrm>
        </p:spPr>
        <p:txBody>
          <a:bodyPr vert="horz" lIns="91440" tIns="45720" rIns="91440" bIns="45720" rtlCol="0">
            <a:normAutofit/>
          </a:bodyPr>
          <a:lstStyle/>
          <a:p>
            <a:pPr algn="ctr"/>
            <a:r>
              <a:rPr lang="en-US" sz="4000" kern="1200" dirty="0">
                <a:solidFill>
                  <a:schemeClr val="tx2">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Foundation Scripture</a:t>
            </a:r>
          </a:p>
        </p:txBody>
      </p:sp>
      <p:cxnSp>
        <p:nvCxnSpPr>
          <p:cNvPr id="15"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sign on the side of a snow covered mountain&#10;&#10;Description automatically generated">
            <a:extLst>
              <a:ext uri="{FF2B5EF4-FFF2-40B4-BE49-F238E27FC236}">
                <a16:creationId xmlns:a16="http://schemas.microsoft.com/office/drawing/2014/main" id="{AD74F467-A7D8-483D-96A6-D140BDAAA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115658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A6F4C61-5F82-4FE3-A1F4-F4EAFFAB871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560" r="5662" b="-1"/>
          <a:stretch/>
        </p:blipFill>
        <p:spPr>
          <a:xfrm>
            <a:off x="20" y="1"/>
            <a:ext cx="12191980" cy="6857999"/>
          </a:xfrm>
          <a:prstGeom prst="rect">
            <a:avLst/>
          </a:prstGeom>
        </p:spPr>
      </p:pic>
      <p:sp>
        <p:nvSpPr>
          <p:cNvPr id="2" name="Title 1">
            <a:extLst>
              <a:ext uri="{FF2B5EF4-FFF2-40B4-BE49-F238E27FC236}">
                <a16:creationId xmlns:a16="http://schemas.microsoft.com/office/drawing/2014/main" id="{B8D9443C-DA77-4087-9DBA-2BA1585B580D}"/>
              </a:ext>
            </a:extLst>
          </p:cNvPr>
          <p:cNvSpPr>
            <a:spLocks noGrp="1"/>
          </p:cNvSpPr>
          <p:nvPr>
            <p:ph type="title"/>
          </p:nvPr>
        </p:nvSpPr>
        <p:spPr>
          <a:xfrm>
            <a:off x="1524000" y="1122361"/>
            <a:ext cx="9144000" cy="4112247"/>
          </a:xfrm>
        </p:spPr>
        <p:txBody>
          <a:bodyPr vert="horz" lIns="91440" tIns="45720" rIns="91440" bIns="45720" rtlCol="0" anchor="b">
            <a:normAutofit/>
          </a:bodyPr>
          <a:lstStyle/>
          <a:p>
            <a:pPr algn="ctr"/>
            <a:r>
              <a:rPr 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Answer: </a:t>
            </a:r>
            <a:br>
              <a:rPr 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Hatred of Conflict and Fear</a:t>
            </a:r>
          </a:p>
        </p:txBody>
      </p:sp>
    </p:spTree>
    <p:extLst>
      <p:ext uri="{BB962C8B-B14F-4D97-AF65-F5344CB8AC3E}">
        <p14:creationId xmlns:p14="http://schemas.microsoft.com/office/powerpoint/2010/main" val="192307141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DC716-4815-4921-A816-20209ACEC9CE}"/>
              </a:ext>
            </a:extLst>
          </p:cNvPr>
          <p:cNvSpPr>
            <a:spLocks noGrp="1"/>
          </p:cNvSpPr>
          <p:nvPr>
            <p:ph idx="1"/>
          </p:nvPr>
        </p:nvSpPr>
        <p:spPr>
          <a:xfrm>
            <a:off x="357809" y="914400"/>
            <a:ext cx="11436626" cy="5262563"/>
          </a:xfrm>
        </p:spPr>
        <p:txBody>
          <a:bodyPr>
            <a:normAutofit/>
          </a:bodyPr>
          <a:lstStyle/>
          <a:p>
            <a:pPr marL="0" indent="0" algn="ctr">
              <a:buNone/>
            </a:pPr>
            <a:r>
              <a:rPr lang="en-US" sz="48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“Perfect Love Casts Out Fear.” </a:t>
            </a:r>
          </a:p>
          <a:p>
            <a:pPr marL="0" indent="0" algn="ctr">
              <a:buNone/>
            </a:pPr>
            <a:r>
              <a:rPr lang="en-US" sz="4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There is no fear in love, but perfect love casts out fear. For fear has to do with punishment, and whoever fears has not been perfected in love.</a:t>
            </a:r>
          </a:p>
          <a:p>
            <a:pPr marL="0" indent="0" algn="ctr">
              <a:buNone/>
            </a:pPr>
            <a:r>
              <a:rPr lang="en-US" sz="48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I John 4:18 </a:t>
            </a:r>
          </a:p>
        </p:txBody>
      </p:sp>
    </p:spTree>
    <p:extLst>
      <p:ext uri="{BB962C8B-B14F-4D97-AF65-F5344CB8AC3E}">
        <p14:creationId xmlns:p14="http://schemas.microsoft.com/office/powerpoint/2010/main" val="282806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815ED-0DAB-477F-98DC-C7A414F6F230}"/>
              </a:ext>
            </a:extLst>
          </p:cNvPr>
          <p:cNvSpPr>
            <a:spLocks noGrp="1"/>
          </p:cNvSpPr>
          <p:nvPr>
            <p:ph idx="1"/>
          </p:nvPr>
        </p:nvSpPr>
        <p:spPr>
          <a:xfrm>
            <a:off x="838199" y="1491175"/>
            <a:ext cx="10821807" cy="4685788"/>
          </a:xfrm>
        </p:spPr>
        <p:txBody>
          <a:bodyPr>
            <a:normAutofit/>
          </a:bodyPr>
          <a:lstStyle/>
          <a:p>
            <a:pPr marL="0" indent="0" algn="ctr">
              <a:buNone/>
            </a:pPr>
            <a:r>
              <a:rPr lang="en-US" sz="54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 What Should My Friend Do If I Bring My Offense To Him Instead Of Taking It To The Person Who Offended Me? </a:t>
            </a:r>
          </a:p>
        </p:txBody>
      </p:sp>
      <p:pic>
        <p:nvPicPr>
          <p:cNvPr id="4" name="Picture 3" descr="A picture containing drawing&#10;&#10;Description automatically generated">
            <a:extLst>
              <a:ext uri="{FF2B5EF4-FFF2-40B4-BE49-F238E27FC236}">
                <a16:creationId xmlns:a16="http://schemas.microsoft.com/office/drawing/2014/main" id="{FBFD5882-8D9C-4A59-80A8-A3D806E720C5}"/>
              </a:ext>
            </a:extLst>
          </p:cNvPr>
          <p:cNvPicPr>
            <a:picLocks noChangeAspect="1"/>
          </p:cNvPicPr>
          <p:nvPr/>
        </p:nvPicPr>
        <p:blipFill rotWithShape="1">
          <a:blip r:embed="rId2">
            <a:extLst>
              <a:ext uri="{28A0092B-C50C-407E-A947-70E740481C1C}">
                <a14:useLocalDpi xmlns:a14="http://schemas.microsoft.com/office/drawing/2010/main" val="0"/>
              </a:ext>
            </a:extLst>
          </a:blip>
          <a:srcRect l="9511"/>
          <a:stretch/>
        </p:blipFill>
        <p:spPr>
          <a:xfrm>
            <a:off x="10081227" y="4309990"/>
            <a:ext cx="1427319" cy="1866973"/>
          </a:xfrm>
          <a:prstGeom prst="rect">
            <a:avLst/>
          </a:prstGeom>
        </p:spPr>
      </p:pic>
    </p:spTree>
    <p:extLst>
      <p:ext uri="{BB962C8B-B14F-4D97-AF65-F5344CB8AC3E}">
        <p14:creationId xmlns:p14="http://schemas.microsoft.com/office/powerpoint/2010/main" val="277132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2290BF4C-8FB0-46AD-94F0-C54243FD54E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4169" r="22276"/>
          <a:stretch/>
        </p:blipFill>
        <p:spPr>
          <a:xfrm>
            <a:off x="20" y="1"/>
            <a:ext cx="12191980" cy="6857999"/>
          </a:xfrm>
          <a:prstGeom prst="rect">
            <a:avLst/>
          </a:prstGeom>
        </p:spPr>
      </p:pic>
      <p:sp>
        <p:nvSpPr>
          <p:cNvPr id="2" name="Title 1">
            <a:extLst>
              <a:ext uri="{FF2B5EF4-FFF2-40B4-BE49-F238E27FC236}">
                <a16:creationId xmlns:a16="http://schemas.microsoft.com/office/drawing/2014/main" id="{3C9250F6-3D10-43C3-9CA1-378DEB963C85}"/>
              </a:ext>
            </a:extLst>
          </p:cNvPr>
          <p:cNvSpPr>
            <a:spLocks noGrp="1"/>
          </p:cNvSpPr>
          <p:nvPr>
            <p:ph type="title"/>
          </p:nvPr>
        </p:nvSpPr>
        <p:spPr>
          <a:xfrm>
            <a:off x="821635" y="2173356"/>
            <a:ext cx="9846365" cy="2570921"/>
          </a:xfrm>
        </p:spPr>
        <p:txBody>
          <a:bodyPr vert="horz" lIns="91440" tIns="45720" rIns="91440" bIns="45720" rtlCol="0" anchor="b">
            <a:normAutofit/>
          </a:bodyPr>
          <a:lstStyle/>
          <a:p>
            <a:pPr algn="ctr"/>
            <a:r>
              <a:rPr 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Answer: Encourage Me To Go To The Person </a:t>
            </a:r>
          </a:p>
        </p:txBody>
      </p:sp>
    </p:spTree>
    <p:extLst>
      <p:ext uri="{BB962C8B-B14F-4D97-AF65-F5344CB8AC3E}">
        <p14:creationId xmlns:p14="http://schemas.microsoft.com/office/powerpoint/2010/main" val="265815548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89A05-4CB2-4BFD-9385-C55B7B955696}"/>
              </a:ext>
            </a:extLst>
          </p:cNvPr>
          <p:cNvSpPr>
            <a:spLocks noGrp="1"/>
          </p:cNvSpPr>
          <p:nvPr>
            <p:ph idx="1"/>
          </p:nvPr>
        </p:nvSpPr>
        <p:spPr>
          <a:xfrm>
            <a:off x="838200" y="834887"/>
            <a:ext cx="10515600" cy="5342076"/>
          </a:xfrm>
        </p:spPr>
        <p:txBody>
          <a:bodyPr/>
          <a:lstStyle/>
          <a:p>
            <a:pPr marL="0" indent="0" algn="ctr">
              <a:buNone/>
            </a:pPr>
            <a:r>
              <a:rPr lang="en-US" sz="72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 the middle of every difficulty, lies opportunity.”</a:t>
            </a:r>
          </a:p>
          <a:p>
            <a:pPr marL="0" indent="0" algn="ctr">
              <a:buNone/>
            </a:pPr>
            <a:r>
              <a:rPr lang="en-US" sz="60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Albert Einstein</a:t>
            </a:r>
          </a:p>
          <a:p>
            <a:pPr marL="0" indent="0">
              <a:buNone/>
            </a:pPr>
            <a:endParaRPr lang="en-US" dirty="0"/>
          </a:p>
        </p:txBody>
      </p:sp>
    </p:spTree>
    <p:extLst>
      <p:ext uri="{BB962C8B-B14F-4D97-AF65-F5344CB8AC3E}">
        <p14:creationId xmlns:p14="http://schemas.microsoft.com/office/powerpoint/2010/main" val="143427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04156-08E8-43DD-9B50-4C47B47506C1}"/>
              </a:ext>
            </a:extLst>
          </p:cNvPr>
          <p:cNvSpPr>
            <a:spLocks noGrp="1"/>
          </p:cNvSpPr>
          <p:nvPr>
            <p:ph idx="1"/>
          </p:nvPr>
        </p:nvSpPr>
        <p:spPr>
          <a:xfrm>
            <a:off x="490329" y="887896"/>
            <a:ext cx="11357113" cy="5289067"/>
          </a:xfrm>
        </p:spPr>
        <p:txBody>
          <a:bodyPr/>
          <a:lstStyle/>
          <a:p>
            <a:pPr marL="0" indent="0" algn="ctr">
              <a:buNone/>
            </a:pPr>
            <a:r>
              <a:rPr lang="en-US" sz="72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is how we handle conflict that determines the level of our spiritual maturity”</a:t>
            </a:r>
          </a:p>
          <a:p>
            <a:pPr marL="0" indent="0" algn="ctr">
              <a:buNone/>
            </a:pPr>
            <a:r>
              <a:rPr lang="en-US" sz="54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Larry Crabb </a:t>
            </a:r>
            <a:endParaRPr lang="en-US" sz="5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13371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928DE-AA15-4ADA-92BC-CA4EE1D0E499}"/>
              </a:ext>
            </a:extLst>
          </p:cNvPr>
          <p:cNvSpPr>
            <a:spLocks noGrp="1"/>
          </p:cNvSpPr>
          <p:nvPr>
            <p:ph idx="1"/>
          </p:nvPr>
        </p:nvSpPr>
        <p:spPr>
          <a:xfrm>
            <a:off x="251791" y="609600"/>
            <a:ext cx="11317357" cy="5567363"/>
          </a:xfrm>
        </p:spPr>
        <p:txBody>
          <a:bodyPr>
            <a:normAutofit lnSpcReduction="10000"/>
          </a:bodyPr>
          <a:lstStyle/>
          <a:p>
            <a:pPr marL="0" indent="0" algn="ctr">
              <a:buNone/>
            </a:pPr>
            <a:r>
              <a:rPr lang="en-US" sz="6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“Coping with difficult people is always a problem. Especially if the difficult person happens to be yourself.”  </a:t>
            </a:r>
          </a:p>
          <a:p>
            <a:pPr marL="0" indent="0" algn="ctr">
              <a:buNone/>
            </a:pPr>
            <a:r>
              <a:rPr lang="en-US" sz="6600" b="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John Maxwell</a:t>
            </a:r>
          </a:p>
          <a:p>
            <a:pPr marL="0" indent="0">
              <a:buNone/>
            </a:pPr>
            <a:r>
              <a:rPr lang="en-US" b="1" dirty="0">
                <a:solidFill>
                  <a:schemeClr val="accent2"/>
                </a:solidFill>
              </a:rPr>
              <a:t> </a:t>
            </a:r>
          </a:p>
          <a:p>
            <a:endParaRPr lang="en-US" dirty="0"/>
          </a:p>
        </p:txBody>
      </p:sp>
    </p:spTree>
    <p:extLst>
      <p:ext uri="{BB962C8B-B14F-4D97-AF65-F5344CB8AC3E}">
        <p14:creationId xmlns:p14="http://schemas.microsoft.com/office/powerpoint/2010/main" val="258883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0A20B-16C5-4C07-A788-CF64F21492BA}"/>
              </a:ext>
            </a:extLst>
          </p:cNvPr>
          <p:cNvSpPr>
            <a:spLocks noGrp="1"/>
          </p:cNvSpPr>
          <p:nvPr>
            <p:ph idx="1"/>
          </p:nvPr>
        </p:nvSpPr>
        <p:spPr>
          <a:xfrm>
            <a:off x="159027" y="424070"/>
            <a:ext cx="11807686" cy="6029739"/>
          </a:xfrm>
        </p:spPr>
        <p:txBody>
          <a:bodyPr>
            <a:normAutofit/>
          </a:bodyPr>
          <a:lstStyle/>
          <a:p>
            <a:pPr marL="0" indent="0" algn="ctr">
              <a:buNone/>
            </a:pPr>
            <a:r>
              <a:rPr lang="en-US" sz="3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Then He said to the disciples, "It is impossible that no offenses should come, but woe to him through whom they do come! It would be better for him if a millstone were hung around his neck, and he were thrown into the sea, than that he should offend one of these little ones. Take heed to yourselves. If your brother sins against you, rebuke him; and if he repents, forgive him.  And if he sins against you seven times in a day, and seven times in a day returns to you, saying, 'I repent,' you shall forgive him."  And the apostles said to the Lord, "Increase our faith." </a:t>
            </a:r>
          </a:p>
          <a:p>
            <a:endParaRPr lang="en-US" dirty="0"/>
          </a:p>
        </p:txBody>
      </p:sp>
    </p:spTree>
    <p:extLst>
      <p:ext uri="{BB962C8B-B14F-4D97-AF65-F5344CB8AC3E}">
        <p14:creationId xmlns:p14="http://schemas.microsoft.com/office/powerpoint/2010/main" val="299822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88B8-47BC-4090-BE02-8C136C0F3F93}"/>
              </a:ext>
            </a:extLst>
          </p:cNvPr>
          <p:cNvSpPr>
            <a:spLocks noGrp="1"/>
          </p:cNvSpPr>
          <p:nvPr>
            <p:ph type="title"/>
          </p:nvPr>
        </p:nvSpPr>
        <p:spPr>
          <a:xfrm>
            <a:off x="645858" y="4822479"/>
            <a:ext cx="10906061" cy="959484"/>
          </a:xfrm>
          <a:noFill/>
        </p:spPr>
        <p:txBody>
          <a:bodyPr vert="horz" lIns="91440" tIns="45720" rIns="91440" bIns="45720" rtlCol="0" anchor="ctr">
            <a:noAutofit/>
          </a:bodyPr>
          <a:lstStyle/>
          <a:p>
            <a:pPr algn="ctr"/>
            <a:r>
              <a:rPr lang="en-US" sz="4400" b="1" kern="1200"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Your Brother Offends You</a:t>
            </a:r>
          </a:p>
        </p:txBody>
      </p:sp>
      <p:sp>
        <p:nvSpPr>
          <p:cNvPr id="3" name="Text Placeholder 2">
            <a:extLst>
              <a:ext uri="{FF2B5EF4-FFF2-40B4-BE49-F238E27FC236}">
                <a16:creationId xmlns:a16="http://schemas.microsoft.com/office/drawing/2014/main" id="{33601082-CDBE-4ABB-9201-BE7D481578C1}"/>
              </a:ext>
            </a:extLst>
          </p:cNvPr>
          <p:cNvSpPr>
            <a:spLocks noGrp="1"/>
          </p:cNvSpPr>
          <p:nvPr>
            <p:ph type="body" idx="1"/>
          </p:nvPr>
        </p:nvSpPr>
        <p:spPr>
          <a:xfrm>
            <a:off x="645858" y="5855842"/>
            <a:ext cx="10906061" cy="730487"/>
          </a:xfrm>
          <a:noFill/>
        </p:spPr>
        <p:txBody>
          <a:bodyPr vert="horz" lIns="91440" tIns="45720" rIns="91440" bIns="45720" rtlCol="0">
            <a:normAutofit/>
          </a:bodyPr>
          <a:lstStyle/>
          <a:p>
            <a:pPr algn="ctr"/>
            <a:r>
              <a:rPr lang="en-US" sz="3600"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Wednesday, March 18, 2020</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99E96E8B-7BD9-49BD-BC7A-EC73D883F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561" y="640091"/>
            <a:ext cx="8182875" cy="3881110"/>
          </a:xfrm>
          <a:prstGeom prst="rect">
            <a:avLst/>
          </a:prstGeom>
          <a:effectLst/>
        </p:spPr>
      </p:pic>
    </p:spTree>
    <p:extLst>
      <p:ext uri="{BB962C8B-B14F-4D97-AF65-F5344CB8AC3E}">
        <p14:creationId xmlns:p14="http://schemas.microsoft.com/office/powerpoint/2010/main" val="392292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F02D-BF8B-4842-AD2B-CAF9AD90D27A}"/>
              </a:ext>
            </a:extLst>
          </p:cNvPr>
          <p:cNvSpPr>
            <a:spLocks noGrp="1"/>
          </p:cNvSpPr>
          <p:nvPr>
            <p:ph type="title"/>
          </p:nvPr>
        </p:nvSpPr>
        <p:spPr>
          <a:xfrm>
            <a:off x="645858" y="4900610"/>
            <a:ext cx="10906061" cy="881353"/>
          </a:xfrm>
          <a:noFill/>
        </p:spPr>
        <p:txBody>
          <a:bodyPr vert="horz" lIns="91440" tIns="45720" rIns="91440" bIns="45720" rtlCol="0" anchor="ctr">
            <a:normAutofit/>
          </a:bodyPr>
          <a:lstStyle/>
          <a:p>
            <a:pPr algn="ctr"/>
            <a:r>
              <a:rPr lang="en-US" sz="4800" b="1" kern="1200"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Chapter 18:15-17</a:t>
            </a:r>
          </a:p>
        </p:txBody>
      </p:sp>
      <p:sp>
        <p:nvSpPr>
          <p:cNvPr id="3" name="Text Placeholder 2">
            <a:extLst>
              <a:ext uri="{FF2B5EF4-FFF2-40B4-BE49-F238E27FC236}">
                <a16:creationId xmlns:a16="http://schemas.microsoft.com/office/drawing/2014/main" id="{339D38BC-D6BA-40DC-BD62-942C911B3CC4}"/>
              </a:ext>
            </a:extLst>
          </p:cNvPr>
          <p:cNvSpPr>
            <a:spLocks noGrp="1"/>
          </p:cNvSpPr>
          <p:nvPr>
            <p:ph type="body" idx="1"/>
          </p:nvPr>
        </p:nvSpPr>
        <p:spPr>
          <a:xfrm>
            <a:off x="645858" y="5855843"/>
            <a:ext cx="10906061" cy="756992"/>
          </a:xfrm>
          <a:noFill/>
        </p:spPr>
        <p:txBody>
          <a:bodyPr vert="horz" lIns="91440" tIns="45720" rIns="91440" bIns="45720" rtlCol="0">
            <a:noAutofit/>
          </a:bodyPr>
          <a:lstStyle/>
          <a:p>
            <a:pPr algn="ctr"/>
            <a:r>
              <a:rPr lang="en-US" sz="3600"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Scripture Lesson</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drawing of a face&#10;&#10;Description automatically generated">
            <a:extLst>
              <a:ext uri="{FF2B5EF4-FFF2-40B4-BE49-F238E27FC236}">
                <a16:creationId xmlns:a16="http://schemas.microsoft.com/office/drawing/2014/main" id="{4ADBC079-9B68-449D-A3D5-2472C144C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9" y="755373"/>
            <a:ext cx="7951304" cy="3644349"/>
          </a:xfrm>
          <a:prstGeom prst="rect">
            <a:avLst/>
          </a:prstGeom>
          <a:effectLst/>
        </p:spPr>
      </p:pic>
    </p:spTree>
    <p:extLst>
      <p:ext uri="{BB962C8B-B14F-4D97-AF65-F5344CB8AC3E}">
        <p14:creationId xmlns:p14="http://schemas.microsoft.com/office/powerpoint/2010/main" val="263655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10340-2A9F-49B3-A34E-734322042795}"/>
              </a:ext>
            </a:extLst>
          </p:cNvPr>
          <p:cNvSpPr>
            <a:spLocks noGrp="1"/>
          </p:cNvSpPr>
          <p:nvPr>
            <p:ph idx="1"/>
          </p:nvPr>
        </p:nvSpPr>
        <p:spPr>
          <a:xfrm>
            <a:off x="463826" y="636104"/>
            <a:ext cx="11277600" cy="5540859"/>
          </a:xfrm>
        </p:spPr>
        <p:txBody>
          <a:bodyPr>
            <a:noAutofit/>
          </a:bodyPr>
          <a:lstStyle/>
          <a:p>
            <a:pPr marL="0" indent="0" algn="ctr">
              <a:buNone/>
            </a:pPr>
            <a:r>
              <a:rPr lang="en-US" sz="4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your brother sins against you, go and tell him his fault, between you and him alone. If he listens to you, you have gained your brother.</a:t>
            </a:r>
            <a:r>
              <a:rPr lang="en-US" sz="4000" b="1" baseline="30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But if he does not listen, take one or two others along with you, that every charge may be established by the evidence of two or three witnesses.</a:t>
            </a:r>
            <a:r>
              <a:rPr lang="en-US" sz="4000" b="1" baseline="30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he refuses to listen to them, tell it to the church. And if he refuses to listen even to the church, let him be to you as a Gentile and a tax collector.</a:t>
            </a:r>
          </a:p>
        </p:txBody>
      </p:sp>
    </p:spTree>
    <p:extLst>
      <p:ext uri="{BB962C8B-B14F-4D97-AF65-F5344CB8AC3E}">
        <p14:creationId xmlns:p14="http://schemas.microsoft.com/office/powerpoint/2010/main" val="86129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9638-E843-4EF1-826B-786C7F3EF4A3}"/>
              </a:ext>
            </a:extLst>
          </p:cNvPr>
          <p:cNvSpPr>
            <a:spLocks noGrp="1"/>
          </p:cNvSpPr>
          <p:nvPr>
            <p:ph type="title"/>
          </p:nvPr>
        </p:nvSpPr>
        <p:spPr/>
        <p:txBody>
          <a:bodyPr>
            <a:normAutofit/>
          </a:bodyPr>
          <a:lstStyle/>
          <a:p>
            <a:pPr algn="ctr"/>
            <a:r>
              <a:rPr lang="en-US" sz="66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Four Steps:</a:t>
            </a:r>
          </a:p>
        </p:txBody>
      </p:sp>
      <p:sp>
        <p:nvSpPr>
          <p:cNvPr id="3" name="Content Placeholder 2">
            <a:extLst>
              <a:ext uri="{FF2B5EF4-FFF2-40B4-BE49-F238E27FC236}">
                <a16:creationId xmlns:a16="http://schemas.microsoft.com/office/drawing/2014/main" id="{609B36E1-3E6B-42C6-8A87-3DC66C992086}"/>
              </a:ext>
            </a:extLst>
          </p:cNvPr>
          <p:cNvSpPr>
            <a:spLocks noGrp="1"/>
          </p:cNvSpPr>
          <p:nvPr>
            <p:ph idx="1"/>
          </p:nvPr>
        </p:nvSpPr>
        <p:spPr/>
        <p:txBody>
          <a:bodyPr>
            <a:normAutofit fontScale="92500"/>
          </a:bodyPr>
          <a:lstStyle/>
          <a:p>
            <a:pPr marL="514350" indent="-514350" algn="ctr">
              <a:buAutoNum type="arabicPeriod"/>
            </a:pPr>
            <a:r>
              <a:rPr lang="en-US" sz="6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In Private</a:t>
            </a:r>
          </a:p>
          <a:p>
            <a:pPr marL="514350" indent="-514350" algn="ctr">
              <a:buAutoNum type="arabicPeriod"/>
            </a:pPr>
            <a:r>
              <a:rPr lang="en-US" sz="6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With Witness</a:t>
            </a:r>
          </a:p>
          <a:p>
            <a:pPr marL="514350" indent="-514350" algn="ctr">
              <a:buAutoNum type="arabicPeriod"/>
            </a:pPr>
            <a:r>
              <a:rPr lang="en-US" sz="6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Before the Church</a:t>
            </a:r>
          </a:p>
          <a:p>
            <a:pPr marL="514350" indent="-514350" algn="ctr">
              <a:buAutoNum type="arabicPeriod"/>
            </a:pPr>
            <a:r>
              <a:rPr lang="en-US" sz="66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Treat one as an Outsider</a:t>
            </a:r>
          </a:p>
        </p:txBody>
      </p:sp>
    </p:spTree>
    <p:extLst>
      <p:ext uri="{BB962C8B-B14F-4D97-AF65-F5344CB8AC3E}">
        <p14:creationId xmlns:p14="http://schemas.microsoft.com/office/powerpoint/2010/main" val="106034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C1C69-6DC3-4F3B-B226-03D749810F54}"/>
              </a:ext>
            </a:extLst>
          </p:cNvPr>
          <p:cNvSpPr>
            <a:spLocks noGrp="1"/>
          </p:cNvSpPr>
          <p:nvPr>
            <p:ph idx="1"/>
          </p:nvPr>
        </p:nvSpPr>
        <p:spPr>
          <a:xfrm>
            <a:off x="838200" y="808383"/>
            <a:ext cx="10515600" cy="5368580"/>
          </a:xfrm>
        </p:spPr>
        <p:txBody>
          <a:bodyPr/>
          <a:lstStyle/>
          <a:p>
            <a:pPr marL="0" indent="0" algn="ctr">
              <a:buNone/>
            </a:pPr>
            <a:r>
              <a:rPr lang="en-US" i="1" dirty="0"/>
              <a:t> </a:t>
            </a:r>
            <a:r>
              <a:rPr lang="en-US" sz="72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Now you are the body of Christ and individually members of it.</a:t>
            </a:r>
          </a:p>
          <a:p>
            <a:pPr marL="0" indent="0" algn="ctr">
              <a:buNone/>
            </a:pP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 Corinthians 12:27</a:t>
            </a:r>
          </a:p>
        </p:txBody>
      </p:sp>
    </p:spTree>
    <p:extLst>
      <p:ext uri="{BB962C8B-B14F-4D97-AF65-F5344CB8AC3E}">
        <p14:creationId xmlns:p14="http://schemas.microsoft.com/office/powerpoint/2010/main" val="254773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B3AC1-A5F1-4F2C-8555-73488ECD75F4}"/>
              </a:ext>
            </a:extLst>
          </p:cNvPr>
          <p:cNvSpPr>
            <a:spLocks noGrp="1"/>
          </p:cNvSpPr>
          <p:nvPr>
            <p:ph idx="1"/>
          </p:nvPr>
        </p:nvSpPr>
        <p:spPr>
          <a:xfrm>
            <a:off x="838200" y="887896"/>
            <a:ext cx="10515600" cy="5289067"/>
          </a:xfrm>
        </p:spPr>
        <p:txBody>
          <a:bodyPr/>
          <a:lstStyle/>
          <a:p>
            <a:pPr marL="0" indent="0" algn="ctr">
              <a:buNone/>
            </a:pPr>
            <a:r>
              <a:rPr lang="en-US" i="1" dirty="0"/>
              <a:t> </a:t>
            </a:r>
            <a:r>
              <a:rPr lang="en-US" sz="66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 we, though many, are one body in Christ, and individually members one of another.</a:t>
            </a:r>
          </a:p>
          <a:p>
            <a:pPr marL="0" indent="0" algn="ctr">
              <a:buNone/>
            </a:pPr>
            <a:r>
              <a:rPr lang="en-US" sz="60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Romans 12:5</a:t>
            </a:r>
          </a:p>
        </p:txBody>
      </p:sp>
    </p:spTree>
    <p:extLst>
      <p:ext uri="{BB962C8B-B14F-4D97-AF65-F5344CB8AC3E}">
        <p14:creationId xmlns:p14="http://schemas.microsoft.com/office/powerpoint/2010/main" val="3227257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707</Words>
  <Application>Microsoft Office PowerPoint</Application>
  <PresentationFormat>Widescreen</PresentationFormat>
  <Paragraphs>52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Unicode MS</vt:lpstr>
      <vt:lpstr>Calibri</vt:lpstr>
      <vt:lpstr>Calibri Light</vt:lpstr>
      <vt:lpstr>Office Theme</vt:lpstr>
      <vt:lpstr>PowerPoint Presentation</vt:lpstr>
      <vt:lpstr>Chapter  17:1-5</vt:lpstr>
      <vt:lpstr>PowerPoint Presentation</vt:lpstr>
      <vt:lpstr>If Your Brother Offends You</vt:lpstr>
      <vt:lpstr>Chapter 18:15-17</vt:lpstr>
      <vt:lpstr>PowerPoint Presentation</vt:lpstr>
      <vt:lpstr>Four Steps:</vt:lpstr>
      <vt:lpstr>PowerPoint Presentation</vt:lpstr>
      <vt:lpstr>PowerPoint Presentation</vt:lpstr>
      <vt:lpstr>PowerPoint Presentation</vt:lpstr>
      <vt:lpstr>The Bible Presents Two Ways To Maintain Unity</vt:lpstr>
      <vt:lpstr>LOVING ONE ANOTHER</vt:lpstr>
      <vt:lpstr>LIVING IN PEACE WITH ONE ANOTHER</vt:lpstr>
      <vt:lpstr>What To Do When We Offend One Another:</vt:lpstr>
      <vt:lpstr>1. Overlook A Fault If You Can</vt:lpstr>
      <vt:lpstr>2. Go To The Person Who Offended You</vt:lpstr>
      <vt:lpstr>3. Minimize Public Awareness</vt:lpstr>
      <vt:lpstr>Let’s Examine Two Questions:</vt:lpstr>
      <vt:lpstr> 1. If Jesus commands us to go to our brother when he offends us, why is it so difficult to do?</vt:lpstr>
      <vt:lpstr>Answer:  Hatred of Conflict and Fear</vt:lpstr>
      <vt:lpstr>PowerPoint Presentation</vt:lpstr>
      <vt:lpstr>PowerPoint Presentation</vt:lpstr>
      <vt:lpstr>Answer: Encourage Me To Go To The Person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 Robinson</dc:creator>
  <cp:lastModifiedBy>Aaron Robinson</cp:lastModifiedBy>
  <cp:revision>2</cp:revision>
  <dcterms:created xsi:type="dcterms:W3CDTF">2020-03-18T01:10:12Z</dcterms:created>
  <dcterms:modified xsi:type="dcterms:W3CDTF">2020-03-18T18:25:20Z</dcterms:modified>
</cp:coreProperties>
</file>